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4411" r:id="rId2"/>
  </p:sldMasterIdLst>
  <p:notesMasterIdLst>
    <p:notesMasterId r:id="rId27"/>
  </p:notesMasterIdLst>
  <p:sldIdLst>
    <p:sldId id="272" r:id="rId3"/>
    <p:sldId id="273" r:id="rId4"/>
    <p:sldId id="258" r:id="rId5"/>
    <p:sldId id="259" r:id="rId6"/>
    <p:sldId id="261" r:id="rId7"/>
    <p:sldId id="262" r:id="rId8"/>
    <p:sldId id="265" r:id="rId9"/>
    <p:sldId id="266" r:id="rId10"/>
    <p:sldId id="267" r:id="rId11"/>
    <p:sldId id="268" r:id="rId12"/>
    <p:sldId id="263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91" r:id="rId24"/>
    <p:sldId id="288" r:id="rId25"/>
    <p:sldId id="27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1160" autoAdjust="0"/>
  </p:normalViewPr>
  <p:slideViewPr>
    <p:cSldViewPr>
      <p:cViewPr varScale="1">
        <p:scale>
          <a:sx n="57" d="100"/>
          <a:sy n="57" d="100"/>
        </p:scale>
        <p:origin x="-7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369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E087A-3546-4FEC-8650-67FCBE0B179D}" type="datetimeFigureOut">
              <a:rPr lang="uk-UA" smtClean="0"/>
              <a:t>31.03.2015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875BF-C14C-4C9F-8CF8-32F1ACEED42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1357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../../../&#1057;&#1045;&#1056;&#1043;&#1045;&#1049;/&#1052;&#1086;&#1080;%20&#1076;&#1086;&#1082;&#1091;&#1084;&#1077;&#1085;&#1090;&#1099;/&#1050;&#1054;&#1051;&#1054;&#1057;&#1054;&#1050;.doc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dolyna.kiev.ua/node/78/votesupdown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«Хлеб - всему голова»</a:t>
            </a:r>
            <a:r>
              <a:rPr lang="ru-RU" sz="3200" dirty="0" smtClean="0"/>
              <a:t> </a:t>
            </a:r>
          </a:p>
          <a:p>
            <a:pPr eaLnBrk="1" hangingPunct="1">
              <a:buFontTx/>
              <a:buNone/>
              <a:defRPr/>
            </a:pPr>
            <a:endParaRPr lang="ru-RU" sz="20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eaLnBrk="1" hangingPunct="1">
              <a:buFontTx/>
              <a:buNone/>
              <a:defRPr/>
            </a:pPr>
            <a:endParaRPr lang="ru-RU" sz="12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ru-RU" sz="12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Автор проекта:</a:t>
            </a:r>
          </a:p>
          <a:p>
            <a:pPr eaLnBrk="1" hangingPunct="1">
              <a:buFontTx/>
              <a:buNone/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воспитатель МДОУ д/с «Колосок» с. 1-Березовка Корсакова Наталья Владимировна </a:t>
            </a:r>
            <a:endParaRPr lang="ru-RU" sz="1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57452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4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3 неделя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Составление таблицы – схемы с изображением последовательности выращивания хлебных злаков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Экология «Благоприятные условия для выращивания хорошего урожая»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Музыкально – театральная постановка сказки «Колосок» (на новый лад)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Рассматривание репродукций картин Т. Яблонская «Хлеб», «Лен»; С. Виноградов «На пашне»; С. </a:t>
            </a:r>
            <a:r>
              <a:rPr lang="ru-RU" sz="1200" b="1" dirty="0" err="1" smtClean="0">
                <a:latin typeface="Book Antiqua" pitchFamily="18" charset="0"/>
              </a:rPr>
              <a:t>Щедровская</a:t>
            </a:r>
            <a:r>
              <a:rPr lang="ru-RU" sz="1200" b="1" dirty="0" smtClean="0">
                <a:latin typeface="Book Antiqua" pitchFamily="18" charset="0"/>
              </a:rPr>
              <a:t> «Обед в поле»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Трудовое поручение на огороде ДОУ</a:t>
            </a:r>
            <a:endParaRPr lang="ru-RU" sz="1200" b="1" dirty="0" smtClean="0">
              <a:latin typeface="Book Antiqua" pitchFamily="18" charset="0"/>
              <a:hlinkClick r:id="rId3" action="ppaction://hlinkfile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88432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4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4 неделя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Рассматривание репродукций картин: А. Венецианова «На пашне», «Весна»; А. Платонов «Сенокос», «Жатва»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Занятие на тему: «Ржаной и пшеничный хлеб»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Работа с родителями: составление кроссворда в картинках по теме проекта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Опыты по выращиванию семян (ржи, пшеницы)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Экскурсия на поле детского сада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Праздник урожая</a:t>
            </a:r>
            <a:endParaRPr lang="ru-RU" sz="1200" b="1" dirty="0" smtClean="0">
              <a:latin typeface="Book Antiqua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69444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/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effectLst/>
                <a:latin typeface="Book Antiqua" pitchFamily="18" charset="0"/>
              </a:rPr>
              <a:t>Почему человек не </a:t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  <a:effectLst/>
                <a:latin typeface="Book Antiqua" pitchFamily="18" charset="0"/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effectLst/>
                <a:latin typeface="Book Antiqua" pitchFamily="18" charset="0"/>
              </a:rPr>
              <a:t>может</a:t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  <a:effectLst/>
                <a:latin typeface="Book Antiqua" pitchFamily="18" charset="0"/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effectLst/>
                <a:latin typeface="Book Antiqua" pitchFamily="18" charset="0"/>
              </a:rPr>
              <a:t>обойтись без хлеба?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1200" b="1" dirty="0" smtClean="0">
              <a:latin typeface="Book Antiqua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1200" b="1" dirty="0" smtClean="0">
              <a:latin typeface="Book Antiqua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1200" b="1" dirty="0" smtClean="0">
                <a:latin typeface="Book Antiqua" pitchFamily="18" charset="0"/>
              </a:rPr>
              <a:t>Оказывается, хлеб богат витаминами, необходимыми для жизни и роста человека. Хлебные изделия не только вкусны, но и питательны. Хлеб мы едим каждый день, и он не приедается.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200" b="1" dirty="0" smtClean="0">
                <a:latin typeface="Book Antiqua" pitchFamily="18" charset="0"/>
              </a:rPr>
              <a:t>Как же его выращивают? Кого мы должны благодарить за хлеб на нашем столе?</a:t>
            </a:r>
          </a:p>
          <a:p>
            <a:pPr eaLnBrk="1" hangingPunct="1"/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31764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1200" b="1" dirty="0" smtClean="0">
                <a:latin typeface="Book Antiqua" pitchFamily="18" charset="0"/>
              </a:rPr>
              <a:t>Отправимся в небольшое путешествие на поле. </a:t>
            </a:r>
            <a:endParaRPr lang="ru-RU" sz="1200" b="1" dirty="0" smtClean="0">
              <a:latin typeface="Book Antiqua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82482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effectLst/>
              </a:rPr>
              <a:t>Весной специальным трактором</a:t>
            </a:r>
            <a:r>
              <a:rPr lang="ru-RU" dirty="0" smtClean="0">
                <a:effectLst/>
                <a:latin typeface="Arial" charset="0"/>
              </a:rPr>
              <a:t> </a:t>
            </a:r>
            <a:r>
              <a:rPr lang="ru-RU" dirty="0" smtClean="0">
                <a:effectLst/>
              </a:rPr>
              <a:t>пашут землю и сеют пшеницу в землю.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49104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effectLst/>
              </a:rPr>
              <a:t>Солнце светит, дождик идет. 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Вскоре на полях появляются зеленые ростки- всходы.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31835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effectLst/>
              </a:rPr>
              <a:t>Летом вырастают колоски, а в них много-много зерен.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52508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effectLst/>
              </a:rPr>
              <a:t> Осенью пшеница созревает и колоски убирают машинами- комбайнами.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3070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effectLst/>
              </a:rPr>
              <a:t>Зернышки достают из колосков- обмолачивают. Вот сколько много получается зерна.</a:t>
            </a:r>
            <a:r>
              <a:rPr lang="ru-RU" dirty="0" smtClean="0">
                <a:effectLst/>
              </a:rPr>
              <a:t>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7682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9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Затем зерно перетирают- мелят и получают муку. 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В муку добавляют воду и другие продукты и замешивают тесто. </a:t>
            </a:r>
            <a:endParaRPr lang="ru-RU" dirty="0" smtClean="0">
              <a:solidFill>
                <a:schemeClr val="tx2">
                  <a:satMod val="130000"/>
                </a:schemeClr>
              </a:solidFill>
              <a:effectLst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6718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0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Вопросы: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 smtClean="0">
                <a:latin typeface="Book Antiqua" pitchFamily="18" charset="0"/>
              </a:rPr>
              <a:t>Основополагающий: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>
                <a:latin typeface="Book Antiqua" pitchFamily="18" charset="0"/>
              </a:rPr>
              <a:t>Почему человек может обойтись без многого, 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>
                <a:latin typeface="Book Antiqua" pitchFamily="18" charset="0"/>
              </a:rPr>
              <a:t> без хлеба нет?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b="1" i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 smtClean="0">
                <a:latin typeface="Book Antiqua" pitchFamily="18" charset="0"/>
              </a:rPr>
              <a:t>Вопросы учебной темы (проблемные):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>
                <a:latin typeface="Book Antiqua" pitchFamily="18" charset="0"/>
              </a:rPr>
              <a:t>Как люди выращивают хлеб?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>
                <a:latin typeface="Book Antiqua" pitchFamily="18" charset="0"/>
              </a:rPr>
              <a:t>Почему люди с большим</a:t>
            </a:r>
            <a:endParaRPr lang="ru-RU" sz="12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>
                <a:latin typeface="Book Antiqua" pitchFamily="18" charset="0"/>
              </a:rPr>
              <a:t> уважением относятся к хлебу ?</a:t>
            </a:r>
            <a:endParaRPr lang="ru-RU" sz="1200" b="1" dirty="0" smtClean="0">
              <a:latin typeface="Book Antiqua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07425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/>
              </a:rPr>
              <a:t>Из теста лепят хлеб, булочки или лепешки. Тесто кладут в формочки и выпекают в печи или в духовке.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54671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effectLst/>
              </a:rPr>
              <a:t>И получается вкусный, ароматный хлеб.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10621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dirty="0" smtClean="0">
              <a:solidFill>
                <a:srgbClr val="572314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/>
              <a:t>Вот он, хлебушко душистый,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/>
              <a:t>С хрупкой корочкой витой,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/>
              <a:t>Вот он теплый, золотистый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/>
              <a:t>Словно солнцем налитой.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2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/>
              <a:t>В нем – здоровье наше, сила,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/>
              <a:t>В нем – чудесное тепло.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/>
              <a:t>В нем – земли родимой соки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/>
              <a:t>Солнца свет веселый в нем.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/>
              <a:t>Уплетай за обе щеки!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/>
              <a:t>Вырастай богатырем!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97838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effectLst/>
              </a:rPr>
              <a:t>Загадки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Бьют меня палками,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Мнут меня камнями,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Держат меня в огненной пещере,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Режут меня ножками.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За что меня губят?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За то, что любят!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(Хлеб) </a:t>
            </a:r>
          </a:p>
          <a:p>
            <a:pPr eaLnBrk="1" hangingPunct="1">
              <a:lnSpc>
                <a:spcPct val="90000"/>
              </a:lnSpc>
            </a:pPr>
            <a:endParaRPr lang="ru-RU" sz="12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Золотист он и </a:t>
            </a:r>
            <a:r>
              <a:rPr lang="ru-RU" sz="1200" dirty="0" err="1" smtClean="0"/>
              <a:t>усат</a:t>
            </a:r>
            <a:r>
              <a:rPr lang="ru-RU" sz="1200" dirty="0" smtClean="0"/>
              <a:t>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В ста карманах – сто ребят!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(Колос)</a:t>
            </a:r>
            <a:endParaRPr lang="ru-RU" sz="1200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22832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3600" i="1" dirty="0" smtClean="0">
                <a:solidFill>
                  <a:srgbClr val="FF6600"/>
                </a:solidFill>
                <a:effectLst/>
                <a:latin typeface="Book Antiqua" pitchFamily="18" charset="0"/>
              </a:rPr>
              <a:t>Информационные ресурсы</a:t>
            </a:r>
          </a:p>
          <a:p>
            <a:pPr eaLnBrk="1" hangingPunct="1">
              <a:lnSpc>
                <a:spcPct val="80000"/>
              </a:lnSpc>
            </a:pPr>
            <a:r>
              <a:rPr lang="ru-RU" sz="1200" b="1" dirty="0" smtClean="0">
                <a:latin typeface="Book Antiqua" pitchFamily="18" charset="0"/>
              </a:rPr>
              <a:t>Сценарии музыкальных календарных и фольклорных праздников/ М.А. Давыдова. – Москва: «</a:t>
            </a:r>
            <a:r>
              <a:rPr lang="ru-RU" sz="1200" b="1" dirty="0" err="1" smtClean="0">
                <a:latin typeface="Book Antiqua" pitchFamily="18" charset="0"/>
              </a:rPr>
              <a:t>Вако</a:t>
            </a:r>
            <a:r>
              <a:rPr lang="ru-RU" sz="1200" b="1" dirty="0" smtClean="0">
                <a:latin typeface="Book Antiqua" pitchFamily="18" charset="0"/>
              </a:rPr>
              <a:t>», 2007</a:t>
            </a:r>
          </a:p>
          <a:p>
            <a:pPr eaLnBrk="1" hangingPunct="1">
              <a:lnSpc>
                <a:spcPct val="80000"/>
              </a:lnSpc>
            </a:pPr>
            <a:r>
              <a:rPr lang="ru-RU" sz="1200" b="1" dirty="0" smtClean="0">
                <a:latin typeface="Book Antiqua" pitchFamily="18" charset="0"/>
              </a:rPr>
              <a:t>«В гости праздник к нам пришел»/ Т.А. </a:t>
            </a:r>
            <a:r>
              <a:rPr lang="ru-RU" sz="1200" b="1" dirty="0" err="1" smtClean="0">
                <a:latin typeface="Book Antiqua" pitchFamily="18" charset="0"/>
              </a:rPr>
              <a:t>Ежикова</a:t>
            </a:r>
            <a:r>
              <a:rPr lang="ru-RU" sz="1200" b="1" dirty="0" smtClean="0">
                <a:latin typeface="Book Antiqua" pitchFamily="18" charset="0"/>
              </a:rPr>
              <a:t>, Т.Я. </a:t>
            </a:r>
            <a:r>
              <a:rPr lang="ru-RU" sz="1200" b="1" dirty="0" err="1" smtClean="0">
                <a:latin typeface="Book Antiqua" pitchFamily="18" charset="0"/>
              </a:rPr>
              <a:t>Кляйн</a:t>
            </a:r>
            <a:r>
              <a:rPr lang="ru-RU" sz="1200" b="1" dirty="0" smtClean="0">
                <a:latin typeface="Book Antiqua" pitchFamily="18" charset="0"/>
              </a:rPr>
              <a:t>. – Волгоград: «Учитель», 2001</a:t>
            </a:r>
          </a:p>
          <a:p>
            <a:pPr eaLnBrk="1" hangingPunct="1">
              <a:lnSpc>
                <a:spcPct val="80000"/>
              </a:lnSpc>
            </a:pPr>
            <a:r>
              <a:rPr lang="ru-RU" sz="1200" b="1" dirty="0" smtClean="0">
                <a:latin typeface="Book Antiqua" pitchFamily="18" charset="0"/>
              </a:rPr>
              <a:t>«Хоровод круглый год»/ С.Ю. </a:t>
            </a:r>
            <a:r>
              <a:rPr lang="ru-RU" sz="1200" b="1" dirty="0" err="1" smtClean="0">
                <a:latin typeface="Book Antiqua" pitchFamily="18" charset="0"/>
              </a:rPr>
              <a:t>Подшибякина</a:t>
            </a:r>
            <a:r>
              <a:rPr lang="ru-RU" sz="1200" b="1" dirty="0" smtClean="0">
                <a:latin typeface="Book Antiqua" pitchFamily="18" charset="0"/>
              </a:rPr>
              <a:t>. – Волгоград «Учитель», 2004</a:t>
            </a:r>
          </a:p>
          <a:p>
            <a:pPr eaLnBrk="1" hangingPunct="1">
              <a:lnSpc>
                <a:spcPct val="80000"/>
              </a:lnSpc>
            </a:pPr>
            <a:r>
              <a:rPr lang="ru-RU" sz="1200" b="1" dirty="0" smtClean="0">
                <a:latin typeface="Book Antiqua" pitchFamily="18" charset="0"/>
              </a:rPr>
              <a:t>Сценарии занятий по экологическому воспитанию дошкольников/ Л.Г. </a:t>
            </a:r>
            <a:r>
              <a:rPr lang="ru-RU" sz="1200" b="1" dirty="0" err="1" smtClean="0">
                <a:latin typeface="Book Antiqua" pitchFamily="18" charset="0"/>
              </a:rPr>
              <a:t>Горькова</a:t>
            </a:r>
            <a:r>
              <a:rPr lang="ru-RU" sz="1200" b="1" dirty="0" smtClean="0">
                <a:latin typeface="Book Antiqua" pitchFamily="18" charset="0"/>
              </a:rPr>
              <a:t>, А.В. Кочергина, Л.А. Обухова. – Москва: «</a:t>
            </a:r>
            <a:r>
              <a:rPr lang="ru-RU" sz="1200" b="1" dirty="0" err="1" smtClean="0">
                <a:latin typeface="Book Antiqua" pitchFamily="18" charset="0"/>
              </a:rPr>
              <a:t>Вако</a:t>
            </a:r>
            <a:r>
              <a:rPr lang="ru-RU" sz="1200" b="1" dirty="0" smtClean="0">
                <a:latin typeface="Book Antiqua" pitchFamily="18" charset="0"/>
              </a:rPr>
              <a:t>», 2005</a:t>
            </a:r>
          </a:p>
          <a:p>
            <a:pPr eaLnBrk="1" hangingPunct="1">
              <a:lnSpc>
                <a:spcPct val="80000"/>
              </a:lnSpc>
            </a:pPr>
            <a:r>
              <a:rPr lang="ru-RU" sz="1200" b="1" dirty="0" smtClean="0">
                <a:latin typeface="Book Antiqua" pitchFamily="18" charset="0"/>
              </a:rPr>
              <a:t>«Красна изба …»/ М.В. Тихонова, Н.С. Смирнова. – Санкт-Петербург: «Детство-пресс», 2000</a:t>
            </a:r>
          </a:p>
          <a:p>
            <a:pPr eaLnBrk="1" hangingPunct="1">
              <a:lnSpc>
                <a:spcPct val="80000"/>
              </a:lnSpc>
            </a:pPr>
            <a:r>
              <a:rPr lang="ru-RU" sz="1200" b="1" dirty="0" smtClean="0">
                <a:latin typeface="Book Antiqua" pitchFamily="18" charset="0"/>
              </a:rPr>
              <a:t>«Ребенок в детском саду», №5/2008, №2/2008</a:t>
            </a:r>
            <a:endParaRPr lang="ru-RU" sz="12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200" b="1" dirty="0" smtClean="0">
                <a:hlinkClick r:id="rId3"/>
              </a:rPr>
              <a:t>http://dolyna.kiev.ua/node/78/votesupdown</a:t>
            </a:r>
            <a:endParaRPr lang="ru-RU" sz="1200" b="1" dirty="0" smtClean="0"/>
          </a:p>
          <a:p>
            <a:pPr eaLnBrk="1" hangingPunct="1">
              <a:lnSpc>
                <a:spcPct val="80000"/>
              </a:lnSpc>
            </a:pPr>
            <a:endParaRPr lang="ru-RU" sz="1200" b="1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6516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Учебные предметы:</a:t>
            </a:r>
          </a:p>
          <a:p>
            <a:pPr eaLnBrk="1" hangingPunct="1"/>
            <a:r>
              <a:rPr lang="ru-RU" sz="1200" b="1" dirty="0" smtClean="0">
                <a:latin typeface="Book Antiqua" pitchFamily="18" charset="0"/>
              </a:rPr>
              <a:t>развитие речи </a:t>
            </a:r>
          </a:p>
          <a:p>
            <a:pPr eaLnBrk="1" hangingPunct="1"/>
            <a:r>
              <a:rPr lang="ru-RU" sz="1200" b="1" dirty="0" smtClean="0">
                <a:latin typeface="Book Antiqua" pitchFamily="18" charset="0"/>
              </a:rPr>
              <a:t>ИЗО</a:t>
            </a:r>
          </a:p>
          <a:p>
            <a:pPr eaLnBrk="1" hangingPunct="1"/>
            <a:r>
              <a:rPr lang="ru-RU" sz="1200" b="1" dirty="0" smtClean="0">
                <a:latin typeface="Book Antiqua" pitchFamily="18" charset="0"/>
              </a:rPr>
              <a:t> наблюдение</a:t>
            </a:r>
          </a:p>
          <a:p>
            <a:pPr eaLnBrk="1" hangingPunct="1"/>
            <a:r>
              <a:rPr lang="ru-RU" sz="1200" b="1" dirty="0" smtClean="0">
                <a:latin typeface="Book Antiqua" pitchFamily="18" charset="0"/>
              </a:rPr>
              <a:t> музыкальные занятия</a:t>
            </a:r>
          </a:p>
          <a:p>
            <a:pPr eaLnBrk="1" hangingPunct="1"/>
            <a:r>
              <a:rPr lang="ru-RU" sz="1200" b="1" dirty="0" smtClean="0">
                <a:latin typeface="Book Antiqua" pitchFamily="18" charset="0"/>
              </a:rPr>
              <a:t> театрал</a:t>
            </a:r>
            <a:r>
              <a:rPr lang="ru-RU" sz="1200" b="1" dirty="0" smtClean="0">
                <a:latin typeface="Arial" charset="0"/>
              </a:rPr>
              <a:t>изован</a:t>
            </a:r>
            <a:r>
              <a:rPr lang="ru-RU" sz="1200" b="1" dirty="0" smtClean="0">
                <a:latin typeface="Book Antiqua" pitchFamily="18" charset="0"/>
              </a:rPr>
              <a:t>ные занятия</a:t>
            </a:r>
          </a:p>
          <a:p>
            <a:pPr eaLnBrk="1" hangingPunct="1"/>
            <a:r>
              <a:rPr lang="ru-RU" sz="1200" b="1" dirty="0" smtClean="0">
                <a:latin typeface="Book Antiqua" pitchFamily="18" charset="0"/>
              </a:rPr>
              <a:t> лепка</a:t>
            </a:r>
          </a:p>
          <a:p>
            <a:pPr eaLnBrk="1" hangingPunct="1"/>
            <a:r>
              <a:rPr lang="ru-RU" sz="1200" b="1" dirty="0" smtClean="0">
                <a:latin typeface="Book Antiqua" pitchFamily="18" charset="0"/>
              </a:rPr>
              <a:t> ребенок и окружающий мир</a:t>
            </a:r>
          </a:p>
          <a:p>
            <a:pPr eaLnBrk="1" hangingPunct="1"/>
            <a:r>
              <a:rPr lang="ru-RU" sz="1200" b="1" dirty="0" smtClean="0">
                <a:latin typeface="Book Antiqua" pitchFamily="18" charset="0"/>
              </a:rPr>
              <a:t> экология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3601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4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Участники проекта:</a:t>
            </a:r>
            <a:r>
              <a:rPr lang="ru-RU" dirty="0" smtClean="0">
                <a:effectLst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600" b="1" dirty="0" smtClean="0">
                <a:latin typeface="Book Antiqua" pitchFamily="18" charset="0"/>
              </a:rPr>
              <a:t>Дети группы </a:t>
            </a:r>
            <a:r>
              <a:rPr lang="ru-RU" sz="1600" b="1" dirty="0" err="1" smtClean="0">
                <a:latin typeface="Book Antiqua" pitchFamily="18" charset="0"/>
              </a:rPr>
              <a:t>предшкольной</a:t>
            </a:r>
            <a:r>
              <a:rPr lang="ru-RU" sz="1600" b="1" dirty="0" smtClean="0">
                <a:latin typeface="Book Antiqua" pitchFamily="18" charset="0"/>
              </a:rPr>
              <a:t> подготовки </a:t>
            </a:r>
          </a:p>
          <a:p>
            <a:pPr eaLnBrk="1" hangingPunct="1">
              <a:buFont typeface="Wingdings" pitchFamily="2" charset="2"/>
              <a:buNone/>
            </a:pPr>
            <a:endParaRPr lang="ru-RU" sz="1600" b="1" dirty="0" smtClean="0">
              <a:latin typeface="Book Antiqua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rgbClr val="663300"/>
                </a:solidFill>
                <a:latin typeface="Book Antiqua" pitchFamily="18" charset="0"/>
              </a:rPr>
              <a:t>      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rgbClr val="663300"/>
                </a:solidFill>
                <a:latin typeface="Book Antiqua" pitchFamily="18" charset="0"/>
              </a:rPr>
              <a:t>                                 </a:t>
            </a:r>
            <a:endParaRPr lang="ru-RU" b="1" dirty="0" smtClean="0">
              <a:solidFill>
                <a:srgbClr val="663300"/>
              </a:solidFill>
              <a:latin typeface="Book Antiqua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1966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Методические задачи проекта:</a:t>
            </a:r>
          </a:p>
          <a:p>
            <a:pPr eaLnBrk="1" hangingPunct="1"/>
            <a:r>
              <a:rPr lang="ru-RU" sz="1200" b="1" dirty="0" smtClean="0">
                <a:latin typeface="Book Antiqua" pitchFamily="18" charset="0"/>
              </a:rPr>
              <a:t>Закрепить представление о том, что хлеб нужен каждому человеку</a:t>
            </a:r>
          </a:p>
          <a:p>
            <a:pPr eaLnBrk="1" hangingPunct="1"/>
            <a:r>
              <a:rPr lang="ru-RU" sz="1200" b="1" dirty="0" smtClean="0">
                <a:latin typeface="Book Antiqua" pitchFamily="18" charset="0"/>
              </a:rPr>
              <a:t>Систематизировать знания о труде хлебороба, комбайнера, тракториста, пекаря, агронома (последовательность выращивания хлебных злаков, процесс приготовления из муки хлеба</a:t>
            </a:r>
          </a:p>
          <a:p>
            <a:pPr eaLnBrk="1" hangingPunct="1"/>
            <a:r>
              <a:rPr lang="ru-RU" sz="1200" b="1" dirty="0" smtClean="0">
                <a:latin typeface="Book Antiqua" pitchFamily="18" charset="0"/>
              </a:rPr>
              <a:t>Показать значимость сельскохозяйственной техники</a:t>
            </a:r>
          </a:p>
          <a:p>
            <a:pPr eaLnBrk="1" hangingPunct="1"/>
            <a:r>
              <a:rPr lang="ru-RU" sz="1200" b="1" dirty="0" smtClean="0">
                <a:latin typeface="Book Antiqua" pitchFamily="18" charset="0"/>
              </a:rPr>
              <a:t>Воспитать бережное отношение к хлебу, чувство благодарности и уважения к людям сельскохозяйственного труда</a:t>
            </a:r>
          </a:p>
          <a:p>
            <a:pPr eaLnBrk="1" hangingPunct="1"/>
            <a:endParaRPr lang="ru-RU" sz="1200" b="1" dirty="0" smtClean="0">
              <a:latin typeface="Book Antiqua" pitchFamily="18" charset="0"/>
            </a:endParaRP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9844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Дидактические цели проекта:</a:t>
            </a:r>
          </a:p>
          <a:p>
            <a:pPr eaLnBrk="1" hangingPunct="1"/>
            <a:r>
              <a:rPr lang="ru-RU" b="1" dirty="0" smtClean="0">
                <a:solidFill>
                  <a:srgbClr val="663300"/>
                </a:solidFill>
              </a:rPr>
              <a:t> </a:t>
            </a:r>
            <a:r>
              <a:rPr lang="ru-RU" b="1" dirty="0" smtClean="0">
                <a:latin typeface="Book Antiqua" pitchFamily="18" charset="0"/>
              </a:rPr>
              <a:t>Формировать реалистические представления о природе</a:t>
            </a:r>
          </a:p>
          <a:p>
            <a:pPr eaLnBrk="1" hangingPunct="1"/>
            <a:r>
              <a:rPr lang="ru-RU" b="1" dirty="0" smtClean="0">
                <a:latin typeface="Book Antiqua" pitchFamily="18" charset="0"/>
              </a:rPr>
              <a:t> Совершенствовать системы обследовательских действий</a:t>
            </a:r>
          </a:p>
          <a:p>
            <a:pPr eaLnBrk="1" hangingPunct="1"/>
            <a:r>
              <a:rPr lang="ru-RU" b="1" dirty="0" smtClean="0">
                <a:latin typeface="Book Antiqua" pitchFamily="18" charset="0"/>
              </a:rPr>
              <a:t> Развивать основные психические процессы – память, внимание, образное и логическое мышление</a:t>
            </a:r>
            <a:endParaRPr lang="ru-RU" b="1" dirty="0" smtClean="0">
              <a:latin typeface="Book Antiqua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1007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Сроки проведения проекта: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             </a:t>
            </a:r>
            <a:r>
              <a:rPr lang="ru-RU" sz="2800" dirty="0" smtClean="0">
                <a:latin typeface="Book Antiqua" pitchFamily="18" charset="0"/>
              </a:rPr>
              <a:t>1 МЕСЯЦ</a:t>
            </a:r>
          </a:p>
          <a:p>
            <a:pPr eaLnBrk="1" hangingPunct="1">
              <a:buFont typeface="Wingdings" pitchFamily="2" charset="2"/>
              <a:buNone/>
            </a:pPr>
            <a:endParaRPr lang="ru-RU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    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0704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4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1 неделя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900" b="1" dirty="0" smtClean="0">
                <a:latin typeface="Arial" charset="0"/>
              </a:rPr>
              <a:t>1.    </a:t>
            </a:r>
            <a:r>
              <a:rPr lang="ru-RU" sz="1200" b="1" dirty="0" smtClean="0">
                <a:latin typeface="Book Antiqua" pitchFamily="18" charset="0"/>
              </a:rPr>
              <a:t>Беседа о хлебе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900" b="1" dirty="0" smtClean="0">
                <a:latin typeface="Arial" charset="0"/>
              </a:rPr>
              <a:t>2.   </a:t>
            </a:r>
            <a:r>
              <a:rPr lang="ru-RU" sz="1200" b="1" dirty="0" smtClean="0">
                <a:latin typeface="Book Antiqua" pitchFamily="18" charset="0"/>
              </a:rPr>
              <a:t>Чтение стихов, пословиц, поговорок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900" b="1" dirty="0" smtClean="0">
                <a:latin typeface="Arial" charset="0"/>
              </a:rPr>
              <a:t>3.    </a:t>
            </a:r>
            <a:r>
              <a:rPr lang="ru-RU" sz="1200" b="1" dirty="0" smtClean="0">
                <a:latin typeface="Book Antiqua" pitchFamily="18" charset="0"/>
              </a:rPr>
              <a:t>Рассматривание иллюстраций в книгах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900" b="1" dirty="0" smtClean="0">
                <a:latin typeface="Arial" charset="0"/>
              </a:rPr>
              <a:t>4.</a:t>
            </a:r>
            <a:r>
              <a:rPr lang="ru-RU" sz="1200" b="1" dirty="0" smtClean="0">
                <a:latin typeface="Arial" charset="0"/>
              </a:rPr>
              <a:t>  </a:t>
            </a:r>
            <a:r>
              <a:rPr lang="ru-RU" sz="1200" b="1" dirty="0" smtClean="0">
                <a:latin typeface="Book Antiqua" pitchFamily="18" charset="0"/>
              </a:rPr>
              <a:t>Прослушивание аудиозаписи р н с «Колосок»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900" b="1" dirty="0" smtClean="0">
                <a:latin typeface="Arial" charset="0"/>
              </a:rPr>
              <a:t>5.    </a:t>
            </a:r>
            <a:r>
              <a:rPr lang="ru-RU" sz="1200" b="1" dirty="0" smtClean="0">
                <a:latin typeface="Book Antiqua" pitchFamily="18" charset="0"/>
              </a:rPr>
              <a:t>Путешествие на поле (по иллюстрациям)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900" b="1" dirty="0" smtClean="0">
                <a:latin typeface="Arial" charset="0"/>
              </a:rPr>
              <a:t>6.    </a:t>
            </a:r>
            <a:r>
              <a:rPr lang="ru-RU" sz="1200" b="1" dirty="0" smtClean="0">
                <a:latin typeface="Book Antiqua" pitchFamily="18" charset="0"/>
              </a:rPr>
              <a:t>Разучивание песни о хлебе (сл. М. Савельева, М. С. </a:t>
            </a:r>
            <a:r>
              <a:rPr lang="ru-RU" sz="1200" b="1" dirty="0" err="1" smtClean="0">
                <a:latin typeface="Book Antiqua" pitchFamily="18" charset="0"/>
              </a:rPr>
              <a:t>Бодренкова</a:t>
            </a:r>
            <a:r>
              <a:rPr lang="ru-RU" sz="1200" b="1" dirty="0" smtClean="0">
                <a:latin typeface="Book Antiqua" pitchFamily="18" charset="0"/>
              </a:rPr>
              <a:t>)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900" b="1" dirty="0" smtClean="0">
                <a:latin typeface="Arial" charset="0"/>
              </a:rPr>
              <a:t>7.    </a:t>
            </a:r>
            <a:r>
              <a:rPr lang="ru-RU" sz="1200" b="1" dirty="0" smtClean="0">
                <a:latin typeface="Book Antiqua" pitchFamily="18" charset="0"/>
              </a:rPr>
              <a:t>Лепка из теста «Хлебобулочные изделия»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900" b="1" dirty="0" smtClean="0">
                <a:latin typeface="Arial" charset="0"/>
              </a:rPr>
              <a:t>8.    </a:t>
            </a:r>
            <a:r>
              <a:rPr lang="ru-RU" sz="1200" b="1" dirty="0" smtClean="0">
                <a:latin typeface="Book Antiqua" pitchFamily="18" charset="0"/>
              </a:rPr>
              <a:t>Проведение конкурса среди мам и бабушек на семейном вечере «Самая вкусная сдобная выпечка»</a:t>
            </a:r>
            <a:endParaRPr lang="ru-RU" sz="1200" b="1" dirty="0" smtClean="0">
              <a:latin typeface="Book Antiqua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9956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4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2 неделя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Чтение и разучивание инсценировки по сказке «Колосок»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Игра «Узнай на вкус»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Рисование «Поле в разное время года»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Разучивание песни «Урожайная»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Работа с родителями. Создание игры «Сельскохозяйственная техника» (</a:t>
            </a:r>
            <a:r>
              <a:rPr lang="ru-RU" sz="1200" b="1" dirty="0" err="1" smtClean="0">
                <a:latin typeface="Book Antiqua" pitchFamily="18" charset="0"/>
              </a:rPr>
              <a:t>пазлы</a:t>
            </a:r>
            <a:r>
              <a:rPr lang="ru-RU" sz="1200" b="1" dirty="0" smtClean="0">
                <a:latin typeface="Book Antiqua" pitchFamily="18" charset="0"/>
              </a:rPr>
              <a:t>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1200" b="1" dirty="0" smtClean="0">
                <a:latin typeface="Book Antiqua" pitchFamily="18" charset="0"/>
              </a:rPr>
              <a:t>Эксперименты с землей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ru-RU" sz="1200" b="1" dirty="0" smtClean="0">
              <a:latin typeface="Book Antiqua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875BF-C14C-4C9F-8CF8-32F1ACEED420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719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-21"/>
              <a:ext cx="816" cy="3996"/>
              <a:chOff x="4944" y="-21"/>
              <a:chExt cx="816" cy="3996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-21"/>
                <a:ext cx="480" cy="1452"/>
                <a:chOff x="5280" y="-21"/>
                <a:chExt cx="480" cy="1452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505" y="-22"/>
                  <a:ext cx="174" cy="176"/>
                  <a:chOff x="1867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867" y="323"/>
                    <a:ext cx="1690" cy="2560"/>
                    <a:chOff x="186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3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867" y="381"/>
                      <a:ext cx="864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1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8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8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624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5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100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</p:grpSp>
      <p:sp>
        <p:nvSpPr>
          <p:cNvPr id="46137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6138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CE067-2A32-4B3A-99AC-677F347FCDB0}" type="datetime1">
              <a:rPr lang="ru-RU" smtClean="0"/>
              <a:t>31.03.2015</a:t>
            </a:fld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E912A-FEF1-4A33-B203-7225977E08C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F9127-A8C7-424F-AA9A-955876585D4D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68F36-BFAA-411E-BF29-4C7E998D7C5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D2DA2-7B0B-4DDF-A480-E6CA58523E45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15940-CDA7-4957-83E4-47ABEB581EC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1A3AB42-36A7-46AC-B627-6226DE613B0D}" type="datetime1">
              <a:rPr lang="ru-RU" smtClean="0"/>
              <a:t>31.03.2015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4CE4241-75C7-423F-BA1D-F7CC562B004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57B4EE-8878-45BB-934F-18E1009BD75A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E8622B-39EB-47C3-A3B6-6C12B80B48C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9E5A8D-B68C-4856-8052-2C904DA9CAF5}" type="datetime1">
              <a:rPr lang="ru-RU" smtClean="0"/>
              <a:t>31.03.2015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125390-097C-4D13-AD95-9D60A9BC575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B53F6B-8D73-40BF-ACC0-BFE2C96C3664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900FCE-4D79-41D4-9C9A-43E4FBB5002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76FFC8-7841-45C5-91FD-D4EC8B3CEFE8}" type="datetime1">
              <a:rPr lang="ru-RU" smtClean="0"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F3DB48-92B7-44BB-96F1-0BBB647A4EB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E62036-999F-443D-A790-59F4FB4B8223}" type="datetime1">
              <a:rPr lang="ru-RU" smtClean="0"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11CB2D-76BB-4865-A959-A44FDA115F0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A60CDB-8C1F-41B0-B01E-CA585B08DDEE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0DD00E-9B1F-48DA-B80A-148F0B296F8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613B20-78A3-4C29-948E-7010C0497630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F835DB-71EB-4C9E-B0EB-0F5D9E18425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1D604-3544-4FA6-8B96-E69E2E743105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75D3D-C9DC-466C-B49B-435EAC515EA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991407-0FE5-4FAF-877D-180E7BE50405}" type="datetime1">
              <a:rPr lang="ru-RU" smtClean="0"/>
              <a:t>31.03.2015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EC7909-20D5-4671-B96C-5D87B503672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F45A6-D7A0-4336-A887-C62381DB9DA8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996E89-A2F2-4597-970E-3D7A9ABE759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0B65A4-1211-4DA0-8FCF-741B140259C7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669E55-C385-4F6C-A627-F95669BADDE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62AC8-9FAE-4A3E-83B6-551F545D3E5A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4E2DB-1020-459E-897C-DFE38710695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74DC5-CA29-478B-8761-F016832DD5E4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892D8-0372-46DE-A41F-A5CDB46D668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8FDC5-AA8D-4E67-A1A6-B585EC38B4AC}" type="datetime1">
              <a:rPr lang="ru-RU" smtClean="0"/>
              <a:t>31.03.2015</a:t>
            </a:fld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29ACC-3E40-4587-A735-32E197D448E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EC062-94F3-4CD8-9E5A-2DFB7ED15668}" type="datetime1">
              <a:rPr lang="ru-RU" smtClean="0"/>
              <a:t>31.03.2015</a:t>
            </a:fld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98243-8CE8-4970-A97A-9C5A7B97C05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950B5-2924-458D-BC2F-C63C4CF8D95F}" type="datetime1">
              <a:rPr lang="ru-RU" smtClean="0"/>
              <a:t>31.03.2015</a:t>
            </a:fld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852DB-80BE-41C7-9960-57A285695D4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B3040-5648-451D-B815-BEE075AC929F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EC80D-3BB2-42BB-9241-2CD14AF2F20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FEED4-E38B-4809-97BE-87DFE0F27F38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051CE-B32B-4B71-8F1A-DC1EE226DB1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4505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4506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4506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0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0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0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4506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318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4506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861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4506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5069" name="Freeform 13"/>
                  <p:cNvSpPr>
                    <a:spLocks/>
                  </p:cNvSpPr>
                  <p:nvPr/>
                </p:nvSpPr>
                <p:spPr bwMode="auto">
                  <a:xfrm>
                    <a:off x="2804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5070" name="Freeform 14"/>
                  <p:cNvSpPr>
                    <a:spLocks/>
                  </p:cNvSpPr>
                  <p:nvPr/>
                </p:nvSpPr>
                <p:spPr bwMode="auto">
                  <a:xfrm>
                    <a:off x="2872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5071" name="Freeform 15"/>
                  <p:cNvSpPr>
                    <a:spLocks/>
                  </p:cNvSpPr>
                  <p:nvPr/>
                </p:nvSpPr>
                <p:spPr bwMode="auto">
                  <a:xfrm>
                    <a:off x="2619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5072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507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106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4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4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4510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1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4511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1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</p:grpSp>
      <p:sp>
        <p:nvSpPr>
          <p:cNvPr id="102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115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989C5F5A-9C95-4E60-8B91-3F86C2FF648C}" type="datetime1">
              <a:rPr lang="ru-RU" smtClean="0"/>
              <a:t>31.03.2015</a:t>
            </a:fld>
            <a:endParaRPr lang="ru-RU"/>
          </a:p>
        </p:txBody>
      </p:sp>
      <p:sp>
        <p:nvSpPr>
          <p:cNvPr id="45116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5117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823B1D03-9BA4-4392-8572-A20BFE540A2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1" r:id="rId1"/>
    <p:sldLayoutId id="2147484622" r:id="rId2"/>
    <p:sldLayoutId id="2147484623" r:id="rId3"/>
    <p:sldLayoutId id="2147484624" r:id="rId4"/>
    <p:sldLayoutId id="2147484625" r:id="rId5"/>
    <p:sldLayoutId id="2147484626" r:id="rId6"/>
    <p:sldLayoutId id="2147484627" r:id="rId7"/>
    <p:sldLayoutId id="2147484628" r:id="rId8"/>
    <p:sldLayoutId id="2147484629" r:id="rId9"/>
    <p:sldLayoutId id="2147484630" r:id="rId10"/>
    <p:sldLayoutId id="214748463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</p:bld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D5803326-BC63-4993-8E71-6594EA9FED29}" type="datetime1">
              <a:rPr lang="ru-RU" smtClean="0"/>
              <a:t>31.03.2015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B297C4E1-738D-49B8-B85A-6C2BD0B307A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2" r:id="rId1"/>
    <p:sldLayoutId id="2147484633" r:id="rId2"/>
    <p:sldLayoutId id="2147484634" r:id="rId3"/>
    <p:sldLayoutId id="2147484635" r:id="rId4"/>
    <p:sldLayoutId id="2147484636" r:id="rId5"/>
    <p:sldLayoutId id="2147484637" r:id="rId6"/>
    <p:sldLayoutId id="2147484638" r:id="rId7"/>
    <p:sldLayoutId id="2147484639" r:id="rId8"/>
    <p:sldLayoutId id="2147484640" r:id="rId9"/>
    <p:sldLayoutId id="2147484641" r:id="rId10"/>
    <p:sldLayoutId id="214748464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../../../&#1057;&#1045;&#1056;&#1043;&#1045;&#1049;/&#1052;&#1086;&#1080;%20&#1076;&#1086;&#1082;&#1091;&#1084;&#1077;&#1085;&#1090;&#1099;/&#1050;&#1054;&#1051;&#1054;&#1057;&#1054;&#1050;.doc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dolyna.kiev.ua/node/78/votesupdown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5449850"/>
            <a:ext cx="6246869" cy="14081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4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eaLnBrk="1" hangingPunct="1">
              <a:buFontTx/>
              <a:buNone/>
              <a:defRPr/>
            </a:pPr>
            <a:endParaRPr lang="ru-RU" sz="14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ru-RU" sz="1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Автор проекта:</a:t>
            </a:r>
          </a:p>
          <a:p>
            <a:pPr eaLnBrk="1" hangingPunct="1">
              <a:buFontTx/>
              <a:buNone/>
              <a:defRPr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воспитатель МДОУ </a:t>
            </a:r>
            <a:r>
              <a:rPr lang="ru-RU" sz="1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</a:t>
            </a:r>
            <a:r>
              <a:rPr lang="ru-RU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/с «Колосок» с. 1-Березовка Корсакова Наталья Владимировна </a:t>
            </a:r>
            <a:endParaRPr lang="ru-RU" sz="1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5603" name="Picture 6" descr="MCj0423435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3357562"/>
            <a:ext cx="3984635" cy="2739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7"/>
          <p:cNvSpPr>
            <a:spLocks noChangeArrowheads="1"/>
          </p:cNvSpPr>
          <p:nvPr/>
        </p:nvSpPr>
        <p:spPr bwMode="auto">
          <a:xfrm>
            <a:off x="1692275" y="1916113"/>
            <a:ext cx="6911975" cy="865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title"/>
          </p:nvPr>
        </p:nvSpPr>
        <p:spPr>
          <a:xfrm>
            <a:off x="0" y="1357313"/>
            <a:ext cx="7477125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«Хлеб - всему голова»</a:t>
            </a:r>
            <a:r>
              <a:rPr lang="ru-RU" sz="3600" dirty="0" smtClean="0"/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914400" y="260350"/>
            <a:ext cx="8229600" cy="1143000"/>
          </a:xfrm>
          <a:noFill/>
        </p:spPr>
        <p:txBody>
          <a:bodyPr vert="horz" wrap="square" lIns="92075" tIns="46038" rIns="92075" bIns="46038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6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3 неделя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4294967295"/>
          </p:nvPr>
        </p:nvSpPr>
        <p:spPr>
          <a:xfrm>
            <a:off x="0" y="1557338"/>
            <a:ext cx="8229600" cy="4530725"/>
          </a:xfrm>
        </p:spPr>
        <p:txBody>
          <a:bodyPr lIns="92075" tIns="46038" rIns="92075" bIns="46038"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Составление таблицы – схемы с изображением последовательности выращивания хлебных злаков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Экология «Благоприятные условия для выращивания хорошего урожая»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Музыкально – театральная постановка сказки «Колосок» (на новый лад)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Рассматривание репродукций картин Т. Яблонская «Хлеб», «Лен»; С. Виноградов «На пашне»; С. </a:t>
            </a:r>
            <a:r>
              <a:rPr lang="ru-RU" sz="2000" b="1" dirty="0" err="1" smtClean="0">
                <a:latin typeface="Book Antiqua" pitchFamily="18" charset="0"/>
              </a:rPr>
              <a:t>Щедровская</a:t>
            </a:r>
            <a:r>
              <a:rPr lang="ru-RU" sz="2000" b="1" dirty="0" smtClean="0">
                <a:latin typeface="Book Antiqua" pitchFamily="18" charset="0"/>
              </a:rPr>
              <a:t> «Обед в поле»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Трудовое поручение на огороде ДОУ</a:t>
            </a:r>
            <a:endParaRPr lang="ru-RU" sz="2000" b="1" dirty="0" smtClean="0">
              <a:latin typeface="Book Antiqua" pitchFamily="18" charset="0"/>
              <a:hlinkClick r:id="rId3" action="ppaction://hlinkfile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0" y="277813"/>
            <a:ext cx="8229600" cy="1143000"/>
          </a:xfrm>
          <a:noFill/>
        </p:spPr>
        <p:txBody>
          <a:bodyPr vert="horz" wrap="square" lIns="92075" tIns="46038" rIns="92075" bIns="46038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6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4 неделя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idx="4294967295"/>
          </p:nvPr>
        </p:nvSpPr>
        <p:spPr>
          <a:xfrm>
            <a:off x="0" y="1557338"/>
            <a:ext cx="8229600" cy="4530725"/>
          </a:xfrm>
        </p:spPr>
        <p:txBody>
          <a:bodyPr lIns="92075" tIns="46038" rIns="92075" bIns="46038"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Рассматривание репродукций картин: А. Венецианова «На пашне», «Весна»; А. Платонов «Сенокос», «Жатва»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Занятие на тему: «Ржаной и пшеничный хлеб»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Работа с родителями: составление кроссворда в картинках по теме проекта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Опыты по выращиванию семян (ржи, пшеницы)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Экскурсия на поле детского сада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Праздник урожая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/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effectLst/>
                <a:latin typeface="Book Antiqua" pitchFamily="18" charset="0"/>
              </a:rPr>
              <a:t>Почему человек не </a:t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  <a:effectLst/>
                <a:latin typeface="Book Antiqua" pitchFamily="18" charset="0"/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effectLst/>
                <a:latin typeface="Book Antiqua" pitchFamily="18" charset="0"/>
              </a:rPr>
              <a:t>может</a:t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  <a:effectLst/>
                <a:latin typeface="Book Antiqua" pitchFamily="18" charset="0"/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effectLst/>
                <a:latin typeface="Book Antiqua" pitchFamily="18" charset="0"/>
              </a:rPr>
              <a:t>обойтись без хлеба?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ru-RU" sz="2800" b="1" dirty="0" smtClean="0">
              <a:latin typeface="Book Antiqua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2800" b="1" dirty="0" smtClean="0">
              <a:latin typeface="Book Antiqua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>
                <a:latin typeface="Book Antiqua" pitchFamily="18" charset="0"/>
              </a:rPr>
              <a:t>Оказывается, хлеб богат витаминами, необходимыми для жизни и роста человека. Хлебные изделия не только вкусны, но и питательны. Хлеб мы едим каждый день, и он не приедается.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>
                <a:latin typeface="Book Antiqua" pitchFamily="18" charset="0"/>
              </a:rPr>
              <a:t>Как же его выращивают? Кого мы должны благодарить за хлеб на нашем столе?</a:t>
            </a:r>
          </a:p>
          <a:p>
            <a:pPr eaLnBrk="1" hangingPunct="1"/>
            <a:endParaRPr lang="ru-RU" sz="2800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229225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404813"/>
            <a:ext cx="8229600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800" b="1" dirty="0" smtClean="0">
                <a:latin typeface="Book Antiqua" pitchFamily="18" charset="0"/>
              </a:rPr>
              <a:t>Отправимся в небольшое путешествие на поле. 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468313" y="1628775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48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pic>
        <p:nvPicPr>
          <p:cNvPr id="37893" name="Picture 9" descr="IMG_0203_2-we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500313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313" y="277813"/>
            <a:ext cx="8472487" cy="24368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 smtClean="0">
                <a:effectLst/>
              </a:rPr>
              <a:t>Весной специальным трактором</a:t>
            </a:r>
            <a:r>
              <a:rPr lang="ru-RU" dirty="0" smtClean="0">
                <a:effectLst/>
                <a:latin typeface="Arial" charset="0"/>
              </a:rPr>
              <a:t> </a:t>
            </a:r>
            <a:r>
              <a:rPr lang="ru-RU" dirty="0" smtClean="0">
                <a:effectLst/>
              </a:rPr>
              <a:t>пашут землю и сеют пшеницу в землю. </a:t>
            </a:r>
          </a:p>
        </p:txBody>
      </p:sp>
      <p:pic>
        <p:nvPicPr>
          <p:cNvPr id="38915" name="Picture 5" descr="slide0002_image0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500313"/>
            <a:ext cx="4429125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25082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 smtClean="0">
                <a:effectLst/>
              </a:rPr>
              <a:t>Солнце светит, дождик идет. 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Вскоре на полях появляются зеленые ростки- всходы. </a:t>
            </a:r>
          </a:p>
        </p:txBody>
      </p:sp>
      <p:pic>
        <p:nvPicPr>
          <p:cNvPr id="39939" name="Picture 5" descr="slide0005_image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313" y="2786063"/>
            <a:ext cx="438785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7938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 smtClean="0">
                <a:effectLst/>
              </a:rPr>
              <a:t>Летом вырастают колоски, а в них много-много зерен. </a:t>
            </a:r>
          </a:p>
        </p:txBody>
      </p:sp>
      <p:pic>
        <p:nvPicPr>
          <p:cNvPr id="40963" name="Picture 5" descr="slide0006_image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775" y="2565400"/>
            <a:ext cx="3368675" cy="322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508500"/>
            <a:ext cx="8229600" cy="178593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effectLst/>
              </a:rPr>
              <a:t> Осенью пшеница созревает и колоски убирают машинами- комбайнами.</a:t>
            </a:r>
          </a:p>
        </p:txBody>
      </p:sp>
      <p:pic>
        <p:nvPicPr>
          <p:cNvPr id="41987" name="Picture 6" descr="slide0007_image0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25" y="571500"/>
            <a:ext cx="5138738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229393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200" dirty="0" smtClean="0">
                <a:effectLst/>
              </a:rPr>
              <a:t>Зернышки достают из колосков- обмолачивают. Вот сколько много получается зерна.</a:t>
            </a:r>
            <a:r>
              <a:rPr lang="ru-RU" dirty="0" smtClean="0">
                <a:effectLst/>
              </a:rPr>
              <a:t>  </a:t>
            </a:r>
          </a:p>
        </p:txBody>
      </p:sp>
      <p:pic>
        <p:nvPicPr>
          <p:cNvPr id="43011" name="Picture 5" descr="slide0008_image0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38" y="3286125"/>
            <a:ext cx="410368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2365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Затем зерно перетирают- мелят и получают муку. 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В муку добавляют воду и другие продукты и замешивают тесто. </a:t>
            </a:r>
          </a:p>
        </p:txBody>
      </p:sp>
      <p:pic>
        <p:nvPicPr>
          <p:cNvPr id="44035" name="Picture 5" descr="slide0013_image0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3284538"/>
            <a:ext cx="3384550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6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Вопросы: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557338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 smtClean="0">
                <a:latin typeface="Book Antiqua" pitchFamily="18" charset="0"/>
              </a:rPr>
              <a:t>Основополагающий: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Book Antiqua" pitchFamily="18" charset="0"/>
              </a:rPr>
              <a:t>Почему человек может обойтись без многого, 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Book Antiqua" pitchFamily="18" charset="0"/>
              </a:rPr>
              <a:t> без хлеба нет?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b="1" i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 smtClean="0">
                <a:latin typeface="Book Antiqua" pitchFamily="18" charset="0"/>
              </a:rPr>
              <a:t>Вопросы учебной темы (проблемные):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Book Antiqua" pitchFamily="18" charset="0"/>
              </a:rPr>
              <a:t>Как люди выращивают хлеб?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Book Antiqua" pitchFamily="18" charset="0"/>
              </a:rPr>
              <a:t>Почему люди с большим</a:t>
            </a:r>
            <a:endParaRPr lang="ru-RU" sz="24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Book Antiqua" pitchFamily="18" charset="0"/>
              </a:rPr>
              <a:t> уважением относятся к хлебу ?</a:t>
            </a:r>
          </a:p>
        </p:txBody>
      </p:sp>
      <p:pic>
        <p:nvPicPr>
          <p:cNvPr id="26628" name="Picture 4" descr="MCj032558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5157788"/>
            <a:ext cx="914400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257968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effectLst/>
              </a:rPr>
              <a:t>Из теста лепят хлеб, булочки или лепешки. Тесто кладут в формочки и выпекают в печи или в духовке.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pic>
        <p:nvPicPr>
          <p:cNvPr id="45060" name="Picture 6" descr="slide0014_image0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000375"/>
            <a:ext cx="4552950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7938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 smtClean="0">
                <a:effectLst/>
              </a:rPr>
              <a:t>И получается вкусный, ароматный хлеб. </a:t>
            </a:r>
          </a:p>
        </p:txBody>
      </p:sp>
      <p:pic>
        <p:nvPicPr>
          <p:cNvPr id="46083" name="Picture 6" descr="big_83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005263"/>
            <a:ext cx="33655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7" descr="1249718805_pic1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725" y="2668588"/>
            <a:ext cx="3024188" cy="26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765175"/>
            <a:ext cx="7800975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Вот он, хлебушко душистый,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С хрупкой корочкой витой,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Вот он теплый, золотистый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Словно солнцем налитой.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В нем – здоровье наше, сила,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В нем – чудесное тепло.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В нем – земли родимой соки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Солнца свет веселый в нем.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Уплетай за обе щеки!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Вырастай богатырем!</a:t>
            </a:r>
          </a:p>
        </p:txBody>
      </p:sp>
      <p:pic>
        <p:nvPicPr>
          <p:cNvPr id="47107" name="Picture 4" descr="46e23145eb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1428750"/>
            <a:ext cx="3571875" cy="379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 smtClean="0">
                <a:effectLst/>
              </a:rPr>
              <a:t>Загадки 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Бьют меня палками,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Мнут меня камнями,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Держат меня в огненной пещере,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Режут меня ножками.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За что меня губят?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За то, что любят!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(Хлеб) </a:t>
            </a:r>
          </a:p>
          <a:p>
            <a:pPr eaLnBrk="1" hangingPunct="1">
              <a:lnSpc>
                <a:spcPct val="90000"/>
              </a:lnSpc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Золотист он и </a:t>
            </a:r>
            <a:r>
              <a:rPr lang="ru-RU" sz="2400" dirty="0" err="1" smtClean="0"/>
              <a:t>усат</a:t>
            </a:r>
            <a:r>
              <a:rPr lang="ru-RU" sz="2400" dirty="0" smtClean="0"/>
              <a:t>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В ста карманах – сто ребят!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(Колос)</a:t>
            </a:r>
          </a:p>
        </p:txBody>
      </p:sp>
      <p:pic>
        <p:nvPicPr>
          <p:cNvPr id="48132" name="Picture 4" descr="slide0002_image0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1773238"/>
            <a:ext cx="160020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5" descr="slide0008_image0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4581525"/>
            <a:ext cx="1158875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5400" i="1" dirty="0" smtClean="0">
                <a:solidFill>
                  <a:srgbClr val="FF6600"/>
                </a:solidFill>
                <a:effectLst/>
                <a:latin typeface="Book Antiqua" pitchFamily="18" charset="0"/>
              </a:rPr>
              <a:t>Информационные ресурсы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229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latin typeface="Book Antiqua" pitchFamily="18" charset="0"/>
              </a:rPr>
              <a:t>Сценарии музыкальных календарных и фольклорных праздников/ М.А. Давыдова. – Москва: «</a:t>
            </a:r>
            <a:r>
              <a:rPr lang="ru-RU" sz="2000" b="1" dirty="0" err="1" smtClean="0">
                <a:latin typeface="Book Antiqua" pitchFamily="18" charset="0"/>
              </a:rPr>
              <a:t>Вако</a:t>
            </a:r>
            <a:r>
              <a:rPr lang="ru-RU" sz="2000" b="1" dirty="0" smtClean="0">
                <a:latin typeface="Book Antiqua" pitchFamily="18" charset="0"/>
              </a:rPr>
              <a:t>», 2007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latin typeface="Book Antiqua" pitchFamily="18" charset="0"/>
              </a:rPr>
              <a:t>«В гости праздник к нам пришел»/ Т.А. </a:t>
            </a:r>
            <a:r>
              <a:rPr lang="ru-RU" sz="2000" b="1" dirty="0" err="1" smtClean="0">
                <a:latin typeface="Book Antiqua" pitchFamily="18" charset="0"/>
              </a:rPr>
              <a:t>Ежикова</a:t>
            </a:r>
            <a:r>
              <a:rPr lang="ru-RU" sz="2000" b="1" dirty="0" smtClean="0">
                <a:latin typeface="Book Antiqua" pitchFamily="18" charset="0"/>
              </a:rPr>
              <a:t>, Т.Я. </a:t>
            </a:r>
            <a:r>
              <a:rPr lang="ru-RU" sz="2000" b="1" dirty="0" err="1" smtClean="0">
                <a:latin typeface="Book Antiqua" pitchFamily="18" charset="0"/>
              </a:rPr>
              <a:t>Кляйн</a:t>
            </a:r>
            <a:r>
              <a:rPr lang="ru-RU" sz="2000" b="1" dirty="0" smtClean="0">
                <a:latin typeface="Book Antiqua" pitchFamily="18" charset="0"/>
              </a:rPr>
              <a:t>. – Волгоград: «Учитель», 2001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latin typeface="Book Antiqua" pitchFamily="18" charset="0"/>
              </a:rPr>
              <a:t>«Хоровод круглый год»/ С.Ю. </a:t>
            </a:r>
            <a:r>
              <a:rPr lang="ru-RU" sz="2000" b="1" dirty="0" err="1" smtClean="0">
                <a:latin typeface="Book Antiqua" pitchFamily="18" charset="0"/>
              </a:rPr>
              <a:t>Подшибякина</a:t>
            </a:r>
            <a:r>
              <a:rPr lang="ru-RU" sz="2000" b="1" dirty="0" smtClean="0">
                <a:latin typeface="Book Antiqua" pitchFamily="18" charset="0"/>
              </a:rPr>
              <a:t>. – Волгоград «Учитель», 2004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latin typeface="Book Antiqua" pitchFamily="18" charset="0"/>
              </a:rPr>
              <a:t>Сценарии занятий по экологическому воспитанию дошкольников/ Л.Г. </a:t>
            </a:r>
            <a:r>
              <a:rPr lang="ru-RU" sz="2000" b="1" dirty="0" err="1" smtClean="0">
                <a:latin typeface="Book Antiqua" pitchFamily="18" charset="0"/>
              </a:rPr>
              <a:t>Горькова</a:t>
            </a:r>
            <a:r>
              <a:rPr lang="ru-RU" sz="2000" b="1" dirty="0" smtClean="0">
                <a:latin typeface="Book Antiqua" pitchFamily="18" charset="0"/>
              </a:rPr>
              <a:t>, А.В. Кочергина, Л.А. Обухова. – Москва: «</a:t>
            </a:r>
            <a:r>
              <a:rPr lang="ru-RU" sz="2000" b="1" dirty="0" err="1" smtClean="0">
                <a:latin typeface="Book Antiqua" pitchFamily="18" charset="0"/>
              </a:rPr>
              <a:t>Вако</a:t>
            </a:r>
            <a:r>
              <a:rPr lang="ru-RU" sz="2000" b="1" dirty="0" smtClean="0">
                <a:latin typeface="Book Antiqua" pitchFamily="18" charset="0"/>
              </a:rPr>
              <a:t>», 2005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latin typeface="Book Antiqua" pitchFamily="18" charset="0"/>
              </a:rPr>
              <a:t>«Красна изба …»/ М.В. Тихонова, Н.С. Смирнова. – Санкт-Петербург: «Детство-пресс», 2000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latin typeface="Book Antiqua" pitchFamily="18" charset="0"/>
              </a:rPr>
              <a:t>«Ребенок в детском саду», №5/2008, №2/2008</a:t>
            </a:r>
            <a:endParaRPr lang="ru-RU" sz="20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hlinkClick r:id="rId3"/>
              </a:rPr>
              <a:t>http://dolyna.kiev.ua/node/78/votesupdown</a:t>
            </a:r>
            <a:endParaRPr lang="ru-RU" sz="2000" b="1" dirty="0" smtClean="0"/>
          </a:p>
          <a:p>
            <a:pPr eaLnBrk="1" hangingPunct="1">
              <a:lnSpc>
                <a:spcPct val="80000"/>
              </a:lnSpc>
            </a:pPr>
            <a:endParaRPr lang="ru-RU" sz="2000" b="1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0" y="277813"/>
            <a:ext cx="8229600" cy="1143000"/>
          </a:xfrm>
          <a:noFill/>
        </p:spPr>
        <p:txBody>
          <a:bodyPr vert="horz" wrap="square" lIns="92075" tIns="46038" rIns="92075" bIns="46038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54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Учебные предметы: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4294967295"/>
          </p:nvPr>
        </p:nvSpPr>
        <p:spPr>
          <a:xfrm>
            <a:off x="1517650" y="1628775"/>
            <a:ext cx="7626350" cy="4114800"/>
          </a:xfrm>
        </p:spPr>
        <p:txBody>
          <a:bodyPr lIns="92075" tIns="46038" rIns="92075" bIns="46038"/>
          <a:lstStyle/>
          <a:p>
            <a:pPr eaLnBrk="1" hangingPunct="1"/>
            <a:r>
              <a:rPr lang="ru-RU" sz="2800" b="1" dirty="0" smtClean="0">
                <a:latin typeface="Book Antiqua" pitchFamily="18" charset="0"/>
              </a:rPr>
              <a:t>развитие речи </a:t>
            </a:r>
          </a:p>
          <a:p>
            <a:pPr eaLnBrk="1" hangingPunct="1"/>
            <a:r>
              <a:rPr lang="ru-RU" sz="2800" b="1" dirty="0" smtClean="0">
                <a:latin typeface="Book Antiqua" pitchFamily="18" charset="0"/>
              </a:rPr>
              <a:t>ИЗО</a:t>
            </a:r>
          </a:p>
          <a:p>
            <a:pPr eaLnBrk="1" hangingPunct="1"/>
            <a:r>
              <a:rPr lang="ru-RU" sz="2800" b="1" dirty="0" smtClean="0">
                <a:latin typeface="Book Antiqua" pitchFamily="18" charset="0"/>
              </a:rPr>
              <a:t> наблюдение</a:t>
            </a:r>
          </a:p>
          <a:p>
            <a:pPr eaLnBrk="1" hangingPunct="1"/>
            <a:r>
              <a:rPr lang="ru-RU" sz="2800" b="1" dirty="0" smtClean="0">
                <a:latin typeface="Book Antiqua" pitchFamily="18" charset="0"/>
              </a:rPr>
              <a:t> музыкальные занятия</a:t>
            </a:r>
          </a:p>
          <a:p>
            <a:pPr eaLnBrk="1" hangingPunct="1"/>
            <a:r>
              <a:rPr lang="ru-RU" sz="2800" b="1" dirty="0" smtClean="0">
                <a:latin typeface="Book Antiqua" pitchFamily="18" charset="0"/>
              </a:rPr>
              <a:t> театрал</a:t>
            </a:r>
            <a:r>
              <a:rPr lang="ru-RU" sz="2800" b="1" dirty="0" smtClean="0">
                <a:latin typeface="Arial" charset="0"/>
              </a:rPr>
              <a:t>изован</a:t>
            </a:r>
            <a:r>
              <a:rPr lang="ru-RU" sz="2800" b="1" dirty="0" smtClean="0">
                <a:latin typeface="Book Antiqua" pitchFamily="18" charset="0"/>
              </a:rPr>
              <a:t>ные занятия</a:t>
            </a:r>
          </a:p>
          <a:p>
            <a:pPr eaLnBrk="1" hangingPunct="1"/>
            <a:r>
              <a:rPr lang="ru-RU" sz="2800" b="1" dirty="0" smtClean="0">
                <a:latin typeface="Book Antiqua" pitchFamily="18" charset="0"/>
              </a:rPr>
              <a:t> лепка</a:t>
            </a:r>
          </a:p>
          <a:p>
            <a:pPr eaLnBrk="1" hangingPunct="1"/>
            <a:r>
              <a:rPr lang="ru-RU" sz="2800" b="1" dirty="0" smtClean="0">
                <a:latin typeface="Book Antiqua" pitchFamily="18" charset="0"/>
              </a:rPr>
              <a:t> ребенок и окружающий мир</a:t>
            </a:r>
          </a:p>
          <a:p>
            <a:pPr eaLnBrk="1" hangingPunct="1"/>
            <a:r>
              <a:rPr lang="ru-RU" sz="2800" b="1" dirty="0" smtClean="0">
                <a:latin typeface="Book Antiqua" pitchFamily="18" charset="0"/>
              </a:rPr>
              <a:t> экология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0" y="277813"/>
            <a:ext cx="8229600" cy="1143000"/>
          </a:xfrm>
          <a:noFill/>
        </p:spPr>
        <p:txBody>
          <a:bodyPr vert="horz" wrap="square" lIns="92075" tIns="46038" rIns="92075" bIns="46038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54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Участники проекта:</a:t>
            </a:r>
            <a:r>
              <a:rPr lang="ru-RU" dirty="0" smtClean="0">
                <a:effectLst/>
              </a:rPr>
              <a:t> 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30725"/>
          </a:xfrm>
        </p:spPr>
        <p:txBody>
          <a:bodyPr lIns="92075" tIns="46038" rIns="92075" bIns="46038"/>
          <a:lstStyle/>
          <a:p>
            <a:pPr eaLnBrk="1" hangingPunct="1">
              <a:buFont typeface="Wingdings" pitchFamily="2" charset="2"/>
              <a:buNone/>
            </a:pPr>
            <a:r>
              <a:rPr lang="ru-RU" sz="4000" b="1" dirty="0" smtClean="0">
                <a:latin typeface="Book Antiqua" pitchFamily="18" charset="0"/>
              </a:rPr>
              <a:t>Дети группы </a:t>
            </a:r>
            <a:r>
              <a:rPr lang="ru-RU" sz="4000" b="1" dirty="0" err="1" smtClean="0">
                <a:latin typeface="Book Antiqua" pitchFamily="18" charset="0"/>
              </a:rPr>
              <a:t>предшкольной</a:t>
            </a:r>
            <a:r>
              <a:rPr lang="ru-RU" sz="4000" b="1" dirty="0" smtClean="0">
                <a:latin typeface="Book Antiqua" pitchFamily="18" charset="0"/>
              </a:rPr>
              <a:t> подготовки </a:t>
            </a:r>
          </a:p>
          <a:p>
            <a:pPr eaLnBrk="1" hangingPunct="1">
              <a:buFont typeface="Wingdings" pitchFamily="2" charset="2"/>
              <a:buNone/>
            </a:pPr>
            <a:endParaRPr lang="ru-RU" sz="4000" b="1" dirty="0" smtClean="0">
              <a:latin typeface="Book Antiqua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rgbClr val="663300"/>
                </a:solidFill>
                <a:latin typeface="Book Antiqua" pitchFamily="18" charset="0"/>
              </a:rPr>
              <a:t>      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rgbClr val="663300"/>
                </a:solidFill>
                <a:latin typeface="Book Antiqua" pitchFamily="18" charset="0"/>
              </a:rPr>
              <a:t>                                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 lIns="92075" tIns="46038" rIns="92075" bIns="46038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Методические задачи проекта: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30725"/>
          </a:xfrm>
        </p:spPr>
        <p:txBody>
          <a:bodyPr lIns="92075" tIns="46038" rIns="92075" bIns="46038"/>
          <a:lstStyle/>
          <a:p>
            <a:pPr eaLnBrk="1" hangingPunct="1"/>
            <a:r>
              <a:rPr lang="ru-RU" sz="2400" b="1" dirty="0" smtClean="0">
                <a:latin typeface="Book Antiqua" pitchFamily="18" charset="0"/>
              </a:rPr>
              <a:t>Закрепить представление о том, что хлеб нужен каждому человеку</a:t>
            </a:r>
          </a:p>
          <a:p>
            <a:pPr eaLnBrk="1" hangingPunct="1"/>
            <a:r>
              <a:rPr lang="ru-RU" sz="2400" b="1" dirty="0" smtClean="0">
                <a:latin typeface="Book Antiqua" pitchFamily="18" charset="0"/>
              </a:rPr>
              <a:t>Систематизировать знания о труде хлебороба, комбайнера, тракториста, пекаря, агронома (последовательность выращивания хлебных злаков, процесс приготовления из муки хлеба</a:t>
            </a:r>
          </a:p>
          <a:p>
            <a:pPr eaLnBrk="1" hangingPunct="1"/>
            <a:r>
              <a:rPr lang="ru-RU" sz="2400" b="1" dirty="0" smtClean="0">
                <a:latin typeface="Book Antiqua" pitchFamily="18" charset="0"/>
              </a:rPr>
              <a:t>Показать значимость сельскохозяйственной техники</a:t>
            </a:r>
          </a:p>
          <a:p>
            <a:pPr eaLnBrk="1" hangingPunct="1"/>
            <a:r>
              <a:rPr lang="ru-RU" sz="2400" b="1" dirty="0" smtClean="0">
                <a:latin typeface="Book Antiqua" pitchFamily="18" charset="0"/>
              </a:rPr>
              <a:t>Воспитать бережное отношение к хлебу, чувство благодарности и уважения к людям сельскохозяйственного труда</a:t>
            </a:r>
          </a:p>
          <a:p>
            <a:pPr eaLnBrk="1" hangingPunct="1"/>
            <a:endParaRPr lang="ru-RU" sz="2400" b="1" dirty="0" smtClean="0">
              <a:latin typeface="Book Antiqua" pitchFamily="18" charset="0"/>
            </a:endParaRP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43000"/>
          </a:xfrm>
        </p:spPr>
        <p:txBody>
          <a:bodyPr lIns="92075" tIns="46038" rIns="92075" bIns="46038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Дидактические цели проекта: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30725"/>
          </a:xfrm>
        </p:spPr>
        <p:txBody>
          <a:bodyPr lIns="92075" tIns="46038" rIns="92075" bIns="46038"/>
          <a:lstStyle/>
          <a:p>
            <a:pPr eaLnBrk="1" hangingPunct="1"/>
            <a:r>
              <a:rPr lang="ru-RU" b="1" dirty="0" smtClean="0">
                <a:solidFill>
                  <a:srgbClr val="663300"/>
                </a:solidFill>
              </a:rPr>
              <a:t> </a:t>
            </a:r>
            <a:r>
              <a:rPr lang="ru-RU" b="1" dirty="0" smtClean="0">
                <a:latin typeface="Book Antiqua" pitchFamily="18" charset="0"/>
              </a:rPr>
              <a:t>Формировать реалистические представления о природе</a:t>
            </a:r>
          </a:p>
          <a:p>
            <a:pPr eaLnBrk="1" hangingPunct="1"/>
            <a:r>
              <a:rPr lang="ru-RU" b="1" dirty="0" smtClean="0">
                <a:latin typeface="Book Antiqua" pitchFamily="18" charset="0"/>
              </a:rPr>
              <a:t> Совершенствовать системы обследовательских действий</a:t>
            </a:r>
          </a:p>
          <a:p>
            <a:pPr eaLnBrk="1" hangingPunct="1"/>
            <a:r>
              <a:rPr lang="ru-RU" b="1" dirty="0" smtClean="0">
                <a:latin typeface="Book Antiqua" pitchFamily="18" charset="0"/>
              </a:rPr>
              <a:t> Развивать основные психические процессы – память, внимание, образное и логическое мышление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914400" y="642938"/>
            <a:ext cx="8229600" cy="1143000"/>
          </a:xfrm>
        </p:spPr>
        <p:txBody>
          <a:bodyPr vert="horz" wrap="square" lIns="92075" tIns="46038" rIns="92075" bIns="46038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54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Сроки проведения проекта:</a:t>
            </a:r>
          </a:p>
        </p:txBody>
      </p:sp>
      <p:sp>
        <p:nvSpPr>
          <p:cNvPr id="31747" name="Содержимое 2"/>
          <p:cNvSpPr>
            <a:spLocks noGrp="1"/>
          </p:cNvSpPr>
          <p:nvPr>
            <p:ph idx="4294967295"/>
          </p:nvPr>
        </p:nvSpPr>
        <p:spPr>
          <a:xfrm>
            <a:off x="914400" y="2071688"/>
            <a:ext cx="8229600" cy="4530725"/>
          </a:xfrm>
        </p:spPr>
        <p:txBody>
          <a:bodyPr lIns="92075" tIns="46038" rIns="92075" bIns="46038"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             </a:t>
            </a:r>
            <a:r>
              <a:rPr lang="ru-RU" sz="6000" dirty="0" smtClean="0">
                <a:latin typeface="Book Antiqua" pitchFamily="18" charset="0"/>
              </a:rPr>
              <a:t>1 МЕСЯЦ</a:t>
            </a:r>
          </a:p>
          <a:p>
            <a:pPr eaLnBrk="1" hangingPunct="1">
              <a:buFont typeface="Wingdings" pitchFamily="2" charset="2"/>
              <a:buNone/>
            </a:pPr>
            <a:endParaRPr lang="ru-RU" sz="60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     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914400" y="1643063"/>
            <a:ext cx="8229600" cy="1143000"/>
          </a:xfrm>
          <a:noFill/>
        </p:spPr>
        <p:txBody>
          <a:bodyPr vert="horz" wrap="square" lIns="92075" tIns="46038" rIns="92075" bIns="46038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6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1 неделя</a:t>
            </a:r>
          </a:p>
        </p:txBody>
      </p:sp>
      <p:sp>
        <p:nvSpPr>
          <p:cNvPr id="32771" name="Содержимое 2"/>
          <p:cNvSpPr>
            <a:spLocks noGrp="1"/>
          </p:cNvSpPr>
          <p:nvPr>
            <p:ph idx="4294967295"/>
          </p:nvPr>
        </p:nvSpPr>
        <p:spPr>
          <a:xfrm>
            <a:off x="0" y="2643188"/>
            <a:ext cx="8229600" cy="3487737"/>
          </a:xfrm>
        </p:spPr>
        <p:txBody>
          <a:bodyPr lIns="92075" tIns="46038" rIns="92075" bIns="46038"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ru-RU" sz="1200" b="1" dirty="0" smtClean="0">
                <a:latin typeface="Arial" charset="0"/>
              </a:rPr>
              <a:t>1.    </a:t>
            </a:r>
            <a:r>
              <a:rPr lang="ru-RU" sz="2000" b="1" dirty="0" smtClean="0">
                <a:latin typeface="Book Antiqua" pitchFamily="18" charset="0"/>
              </a:rPr>
              <a:t>Беседа о хлебе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1200" b="1" dirty="0" smtClean="0">
                <a:latin typeface="Arial" charset="0"/>
              </a:rPr>
              <a:t>2.   </a:t>
            </a:r>
            <a:r>
              <a:rPr lang="ru-RU" sz="2000" b="1" dirty="0" smtClean="0">
                <a:latin typeface="Book Antiqua" pitchFamily="18" charset="0"/>
              </a:rPr>
              <a:t>Чтение стихов, пословиц, поговорок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1200" b="1" dirty="0" smtClean="0">
                <a:latin typeface="Arial" charset="0"/>
              </a:rPr>
              <a:t>3.    </a:t>
            </a:r>
            <a:r>
              <a:rPr lang="ru-RU" sz="2000" b="1" dirty="0" smtClean="0">
                <a:latin typeface="Book Antiqua" pitchFamily="18" charset="0"/>
              </a:rPr>
              <a:t>Рассматривание иллюстраций в книгах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1200" b="1" dirty="0" smtClean="0">
                <a:latin typeface="Arial" charset="0"/>
              </a:rPr>
              <a:t>4.</a:t>
            </a:r>
            <a:r>
              <a:rPr lang="ru-RU" sz="2000" b="1" dirty="0" smtClean="0">
                <a:latin typeface="Arial" charset="0"/>
              </a:rPr>
              <a:t>  </a:t>
            </a:r>
            <a:r>
              <a:rPr lang="ru-RU" sz="2000" b="1" dirty="0" smtClean="0">
                <a:latin typeface="Book Antiqua" pitchFamily="18" charset="0"/>
              </a:rPr>
              <a:t>Прослушивание аудиозаписи р н с «Колосок»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1200" b="1" dirty="0" smtClean="0">
                <a:latin typeface="Arial" charset="0"/>
              </a:rPr>
              <a:t>5.    </a:t>
            </a:r>
            <a:r>
              <a:rPr lang="ru-RU" sz="2000" b="1" dirty="0" smtClean="0">
                <a:latin typeface="Book Antiqua" pitchFamily="18" charset="0"/>
              </a:rPr>
              <a:t>Путешествие на поле (по иллюстрациям)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1200" b="1" dirty="0" smtClean="0">
                <a:latin typeface="Arial" charset="0"/>
              </a:rPr>
              <a:t>6.    </a:t>
            </a:r>
            <a:r>
              <a:rPr lang="ru-RU" sz="2000" b="1" dirty="0" smtClean="0">
                <a:latin typeface="Book Antiqua" pitchFamily="18" charset="0"/>
              </a:rPr>
              <a:t>Разучивание песни о хлебе (сл. М. Савельева, М. С. </a:t>
            </a:r>
            <a:r>
              <a:rPr lang="ru-RU" sz="2000" b="1" dirty="0" err="1" smtClean="0">
                <a:latin typeface="Book Antiqua" pitchFamily="18" charset="0"/>
              </a:rPr>
              <a:t>Бодренкова</a:t>
            </a:r>
            <a:r>
              <a:rPr lang="ru-RU" sz="2000" b="1" dirty="0" smtClean="0">
                <a:latin typeface="Book Antiqua" pitchFamily="18" charset="0"/>
              </a:rPr>
              <a:t>)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1200" b="1" dirty="0" smtClean="0">
                <a:latin typeface="Arial" charset="0"/>
              </a:rPr>
              <a:t>7.    </a:t>
            </a:r>
            <a:r>
              <a:rPr lang="ru-RU" sz="2000" b="1" dirty="0" smtClean="0">
                <a:latin typeface="Book Antiqua" pitchFamily="18" charset="0"/>
              </a:rPr>
              <a:t>Лепка из теста «Хлебобулочные изделия»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1200" b="1" dirty="0" smtClean="0">
                <a:latin typeface="Arial" charset="0"/>
              </a:rPr>
              <a:t>8.    </a:t>
            </a:r>
            <a:r>
              <a:rPr lang="ru-RU" sz="2000" b="1" dirty="0" smtClean="0">
                <a:latin typeface="Book Antiqua" pitchFamily="18" charset="0"/>
              </a:rPr>
              <a:t>Проведение конкурса среди мам и бабушек на семейном вечере «Самая вкусная сдобная выпечка»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00063" y="0"/>
            <a:ext cx="8229600" cy="166846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5400" b="1" i="1" kern="0" dirty="0">
                <a:solidFill>
                  <a:schemeClr val="hlink"/>
                </a:solidFill>
                <a:latin typeface="Book Antiqua" pitchFamily="18" charset="0"/>
                <a:ea typeface="+mj-ea"/>
                <a:cs typeface="+mj-cs"/>
              </a:rPr>
              <a:t>Ход реализации проекта: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0" y="260350"/>
            <a:ext cx="8229600" cy="1143000"/>
          </a:xfrm>
          <a:noFill/>
        </p:spPr>
        <p:txBody>
          <a:bodyPr vert="horz" wrap="square" lIns="92075" tIns="46038" rIns="92075" bIns="46038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600" i="1" dirty="0" smtClean="0">
                <a:solidFill>
                  <a:schemeClr val="hlink"/>
                </a:solidFill>
                <a:effectLst/>
                <a:latin typeface="Book Antiqua" pitchFamily="18" charset="0"/>
              </a:rPr>
              <a:t>2 неделя</a:t>
            </a:r>
          </a:p>
        </p:txBody>
      </p:sp>
      <p:sp>
        <p:nvSpPr>
          <p:cNvPr id="33795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30725"/>
          </a:xfrm>
        </p:spPr>
        <p:txBody>
          <a:bodyPr lIns="92075" tIns="46038" rIns="92075" bIns="46038"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Чтение и разучивание инсценировки по сказке «Колосок»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Игра «Узнай на вкус»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Рисование «Поле в разное время года»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Разучивание песни «Урожайная»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Работа с родителями. Создание игры «Сельскохозяйственная техника» (</a:t>
            </a:r>
            <a:r>
              <a:rPr lang="ru-RU" sz="2000" b="1" dirty="0" err="1" smtClean="0">
                <a:latin typeface="Book Antiqua" pitchFamily="18" charset="0"/>
              </a:rPr>
              <a:t>пазлы</a:t>
            </a:r>
            <a:r>
              <a:rPr lang="ru-RU" sz="2000" b="1" dirty="0" smtClean="0">
                <a:latin typeface="Book Antiqua" pitchFamily="18" charset="0"/>
              </a:rPr>
              <a:t>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dirty="0" smtClean="0">
                <a:latin typeface="Book Antiqua" pitchFamily="18" charset="0"/>
              </a:rPr>
              <a:t>Эксперименты с землей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ru-RU" sz="2000" b="1" dirty="0" smtClean="0">
              <a:latin typeface="Book Antiqua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Солнечные дни</Template>
  <TotalTime>754</TotalTime>
  <Words>1599</Words>
  <Application>Microsoft Office PowerPoint</Application>
  <PresentationFormat>Екран (4:3)</PresentationFormat>
  <Paragraphs>288</Paragraphs>
  <Slides>24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24</vt:i4>
      </vt:variant>
    </vt:vector>
  </HeadingPairs>
  <TitlesOfParts>
    <vt:vector size="26" baseType="lpstr">
      <vt:lpstr>Кимоно</vt:lpstr>
      <vt:lpstr>Солнцестояние</vt:lpstr>
      <vt:lpstr>«Хлеб - всему голова» </vt:lpstr>
      <vt:lpstr>Вопросы:</vt:lpstr>
      <vt:lpstr>Учебные предметы:</vt:lpstr>
      <vt:lpstr>Участники проекта: </vt:lpstr>
      <vt:lpstr>Методические задачи проекта:</vt:lpstr>
      <vt:lpstr>Дидактические цели проекта:</vt:lpstr>
      <vt:lpstr>Сроки проведения проекта:</vt:lpstr>
      <vt:lpstr>1 неделя</vt:lpstr>
      <vt:lpstr>2 неделя</vt:lpstr>
      <vt:lpstr>3 неделя</vt:lpstr>
      <vt:lpstr>4 неделя</vt:lpstr>
      <vt:lpstr> Почему человек не  может обойтись без хлеба?</vt:lpstr>
      <vt:lpstr>Презентація PowerPoint</vt:lpstr>
      <vt:lpstr>Весной специальным трактором пашут землю и сеют пшеницу в землю. </vt:lpstr>
      <vt:lpstr>Солнце светит, дождик идет.  Вскоре на полях появляются зеленые ростки- всходы. </vt:lpstr>
      <vt:lpstr>Летом вырастают колоски, а в них много-много зерен. </vt:lpstr>
      <vt:lpstr> Осенью пшеница созревает и колоски убирают машинами- комбайнами.</vt:lpstr>
      <vt:lpstr>Зернышки достают из колосков- обмолачивают. Вот сколько много получается зерна.  </vt:lpstr>
      <vt:lpstr> Затем зерно перетирают- мелят и получают муку.  В муку добавляют воду и другие продукты и замешивают тесто. </vt:lpstr>
      <vt:lpstr>Из теста лепят хлеб, булочки или лепешки. Тесто кладут в формочки и выпекают в печи или в духовке. </vt:lpstr>
      <vt:lpstr>И получается вкусный, ароматный хлеб. </vt:lpstr>
      <vt:lpstr>Презентація PowerPoint</vt:lpstr>
      <vt:lpstr>Загадки </vt:lpstr>
      <vt:lpstr>Информационные ресурсы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 «От колоска до хлеба»</dc:title>
  <dc:creator>USER</dc:creator>
  <cp:lastModifiedBy>LEGION</cp:lastModifiedBy>
  <cp:revision>59</cp:revision>
  <dcterms:created xsi:type="dcterms:W3CDTF">2008-10-15T13:08:58Z</dcterms:created>
  <dcterms:modified xsi:type="dcterms:W3CDTF">2015-03-31T08:30:43Z</dcterms:modified>
</cp:coreProperties>
</file>